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BCDF"/>
    <a:srgbClr val="EACCB4"/>
    <a:srgbClr val="C8DC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750B28-DC24-4644-983D-0BB48B0E0AB2}" v="11" dt="2023-09-07T17:01:32.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33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464E9FE-F97C-4E9D-A90E-C191424D050C}"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1340690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64E9FE-F97C-4E9D-A90E-C191424D050C}"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160215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64E9FE-F97C-4E9D-A90E-C191424D050C}"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86195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64E9FE-F97C-4E9D-A90E-C191424D050C}"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1603854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64E9FE-F97C-4E9D-A90E-C191424D050C}"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3516357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64E9FE-F97C-4E9D-A90E-C191424D050C}" type="datetimeFigureOut">
              <a:rPr lang="en-US" smtClean="0"/>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597886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64E9FE-F97C-4E9D-A90E-C191424D050C}" type="datetimeFigureOut">
              <a:rPr lang="en-US" smtClean="0"/>
              <a:t>9/7/2023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1880441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64E9FE-F97C-4E9D-A90E-C191424D050C}" type="datetimeFigureOut">
              <a:rPr lang="en-US" smtClean="0"/>
              <a:t>9/7/2023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252916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64E9FE-F97C-4E9D-A90E-C191424D050C}" type="datetimeFigureOut">
              <a:rPr lang="en-US" smtClean="0"/>
              <a:t>9/7/2023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2121236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464E9FE-F97C-4E9D-A90E-C191424D050C}" type="datetimeFigureOut">
              <a:rPr lang="en-US" smtClean="0"/>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3308738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464E9FE-F97C-4E9D-A90E-C191424D050C}" type="datetimeFigureOut">
              <a:rPr lang="en-US" smtClean="0"/>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158485-23C8-4EC9-B1BE-689EB6A59B1E}" type="slidenum">
              <a:rPr lang="en-US" smtClean="0"/>
              <a:t>‹#›</a:t>
            </a:fld>
            <a:endParaRPr lang="en-US"/>
          </a:p>
        </p:txBody>
      </p:sp>
    </p:spTree>
    <p:extLst>
      <p:ext uri="{BB962C8B-B14F-4D97-AF65-F5344CB8AC3E}">
        <p14:creationId xmlns:p14="http://schemas.microsoft.com/office/powerpoint/2010/main" val="2047793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464E9FE-F97C-4E9D-A90E-C191424D050C}" type="datetimeFigureOut">
              <a:rPr lang="en-US" smtClean="0"/>
              <a:t>9/7/2023</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6158485-23C8-4EC9-B1BE-689EB6A59B1E}" type="slidenum">
              <a:rPr lang="en-US" smtClean="0"/>
              <a:t>‹#›</a:t>
            </a:fld>
            <a:endParaRPr lang="en-US"/>
          </a:p>
        </p:txBody>
      </p:sp>
    </p:spTree>
    <p:extLst>
      <p:ext uri="{BB962C8B-B14F-4D97-AF65-F5344CB8AC3E}">
        <p14:creationId xmlns:p14="http://schemas.microsoft.com/office/powerpoint/2010/main" val="91564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hyperlink" Target="mailto:cbates@bramptongillow.com" TargetMode="External"/><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outdoor, nature&#10;&#10;Description automatically generated">
            <a:extLst>
              <a:ext uri="{FF2B5EF4-FFF2-40B4-BE49-F238E27FC236}">
                <a16:creationId xmlns:a16="http://schemas.microsoft.com/office/drawing/2014/main" id="{9E30F5B2-10EB-4C2F-8CC9-9DC5747677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7054"/>
            <a:ext cx="6858000" cy="1315763"/>
          </a:xfrm>
          <a:prstGeom prst="rect">
            <a:avLst/>
          </a:prstGeom>
        </p:spPr>
      </p:pic>
      <p:pic>
        <p:nvPicPr>
          <p:cNvPr id="11" name="Picture 10">
            <a:extLst>
              <a:ext uri="{FF2B5EF4-FFF2-40B4-BE49-F238E27FC236}">
                <a16:creationId xmlns:a16="http://schemas.microsoft.com/office/drawing/2014/main" id="{285B111A-3067-480C-9381-9ECDF09E3604}"/>
              </a:ext>
            </a:extLst>
          </p:cNvPr>
          <p:cNvPicPr>
            <a:picLocks noChangeAspect="1"/>
          </p:cNvPicPr>
          <p:nvPr/>
        </p:nvPicPr>
        <p:blipFill>
          <a:blip r:embed="rId3">
            <a:alphaModFix amt="70000"/>
            <a:extLst>
              <a:ext uri="{28A0092B-C50C-407E-A947-70E740481C1C}">
                <a14:useLocalDpi xmlns:a14="http://schemas.microsoft.com/office/drawing/2010/main" val="0"/>
              </a:ext>
            </a:extLst>
          </a:blip>
          <a:stretch>
            <a:fillRect/>
          </a:stretch>
        </p:blipFill>
        <p:spPr>
          <a:xfrm>
            <a:off x="667091" y="86001"/>
            <a:ext cx="5523818" cy="606182"/>
          </a:xfrm>
          <a:prstGeom prst="rect">
            <a:avLst/>
          </a:prstGeom>
        </p:spPr>
      </p:pic>
      <p:pic>
        <p:nvPicPr>
          <p:cNvPr id="17" name="Picture 16">
            <a:extLst>
              <a:ext uri="{FF2B5EF4-FFF2-40B4-BE49-F238E27FC236}">
                <a16:creationId xmlns:a16="http://schemas.microsoft.com/office/drawing/2014/main" id="{1DD050FA-5C1B-484F-BE45-53CCC489BA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8537818"/>
            <a:ext cx="6858000" cy="606182"/>
          </a:xfrm>
          <a:prstGeom prst="rect">
            <a:avLst/>
          </a:prstGeom>
        </p:spPr>
      </p:pic>
      <p:sp>
        <p:nvSpPr>
          <p:cNvPr id="18" name="Title 1">
            <a:extLst>
              <a:ext uri="{FF2B5EF4-FFF2-40B4-BE49-F238E27FC236}">
                <a16:creationId xmlns:a16="http://schemas.microsoft.com/office/drawing/2014/main" id="{1A5D4641-D08F-452B-B9E1-5DC8338DD6FF}"/>
              </a:ext>
            </a:extLst>
          </p:cNvPr>
          <p:cNvSpPr txBox="1">
            <a:spLocks/>
          </p:cNvSpPr>
          <p:nvPr/>
        </p:nvSpPr>
        <p:spPr>
          <a:xfrm>
            <a:off x="142874" y="8420846"/>
            <a:ext cx="6263901" cy="669365"/>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200">
                <a:solidFill>
                  <a:schemeClr val="bg1"/>
                </a:solidFill>
                <a:latin typeface="Euphemia" panose="020B0604020202020204" pitchFamily="34" charset="0"/>
              </a:rPr>
              <a:t>For more info contact   </a:t>
            </a:r>
            <a:r>
              <a:rPr lang="en-US" sz="1600">
                <a:solidFill>
                  <a:schemeClr val="bg1"/>
                </a:solidFill>
                <a:latin typeface="Euphemia" panose="020B0604020202020204" pitchFamily="34" charset="0"/>
              </a:rPr>
              <a:t>Christopher Bates      Managing Director</a:t>
            </a:r>
          </a:p>
          <a:p>
            <a:pPr algn="l"/>
            <a:r>
              <a:rPr lang="en-US" sz="1600" err="1">
                <a:solidFill>
                  <a:schemeClr val="accent1">
                    <a:lumMod val="40000"/>
                    <a:lumOff val="60000"/>
                  </a:schemeClr>
                </a:solidFill>
                <a:latin typeface="Euphemia" panose="020B0604020202020204" pitchFamily="34" charset="0"/>
                <a:hlinkClick r:id="rId5">
                  <a:extLst>
                    <a:ext uri="{A12FA001-AC4F-418D-AE19-62706E023703}">
                      <ahyp:hlinkClr xmlns:ahyp="http://schemas.microsoft.com/office/drawing/2018/hyperlinkcolor" val="tx"/>
                    </a:ext>
                  </a:extLst>
                </a:hlinkClick>
              </a:rPr>
              <a:t>cbates@bramptongillow.com</a:t>
            </a:r>
            <a:r>
              <a:rPr lang="en-US" sz="1600">
                <a:solidFill>
                  <a:schemeClr val="accent1">
                    <a:lumMod val="40000"/>
                    <a:lumOff val="60000"/>
                  </a:schemeClr>
                </a:solidFill>
                <a:latin typeface="Euphemia" panose="020B0604020202020204" pitchFamily="34" charset="0"/>
              </a:rPr>
              <a:t>  </a:t>
            </a:r>
            <a:r>
              <a:rPr lang="en-US" sz="1600">
                <a:solidFill>
                  <a:schemeClr val="bg1"/>
                </a:solidFill>
                <a:latin typeface="Euphemia" panose="020B0604020202020204" pitchFamily="34" charset="0"/>
              </a:rPr>
              <a:t>          Ph. (503)475-1054</a:t>
            </a:r>
          </a:p>
        </p:txBody>
      </p:sp>
      <p:sp>
        <p:nvSpPr>
          <p:cNvPr id="19" name="Title 1">
            <a:extLst>
              <a:ext uri="{FF2B5EF4-FFF2-40B4-BE49-F238E27FC236}">
                <a16:creationId xmlns:a16="http://schemas.microsoft.com/office/drawing/2014/main" id="{9F9481F2-3440-482E-8186-21E46602F22A}"/>
              </a:ext>
            </a:extLst>
          </p:cNvPr>
          <p:cNvSpPr txBox="1">
            <a:spLocks/>
          </p:cNvSpPr>
          <p:nvPr/>
        </p:nvSpPr>
        <p:spPr>
          <a:xfrm rot="5400000">
            <a:off x="6252133" y="8640415"/>
            <a:ext cx="794872" cy="485588"/>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800">
                <a:solidFill>
                  <a:schemeClr val="bg1"/>
                </a:solidFill>
                <a:latin typeface="Euphemia" panose="020B0604020202020204" pitchFamily="34" charset="0"/>
              </a:rPr>
              <a:t>Registered Investment Advisor</a:t>
            </a:r>
          </a:p>
        </p:txBody>
      </p:sp>
      <p:sp>
        <p:nvSpPr>
          <p:cNvPr id="4" name="Title 3">
            <a:extLst>
              <a:ext uri="{FF2B5EF4-FFF2-40B4-BE49-F238E27FC236}">
                <a16:creationId xmlns:a16="http://schemas.microsoft.com/office/drawing/2014/main" id="{DE554B89-9055-3020-50BB-F3B6F2C24C84}"/>
              </a:ext>
            </a:extLst>
          </p:cNvPr>
          <p:cNvSpPr>
            <a:spLocks noGrp="1"/>
          </p:cNvSpPr>
          <p:nvPr>
            <p:ph type="ctrTitle"/>
          </p:nvPr>
        </p:nvSpPr>
        <p:spPr>
          <a:xfrm>
            <a:off x="514349" y="1215500"/>
            <a:ext cx="5986203" cy="1229085"/>
          </a:xfrm>
        </p:spPr>
        <p:txBody>
          <a:bodyPr>
            <a:normAutofit fontScale="90000"/>
          </a:bodyPr>
          <a:lstStyle/>
          <a:p>
            <a:pPr algn="l"/>
            <a:r>
              <a:rPr lang="en-US" sz="2000" b="1" dirty="0">
                <a:latin typeface="Daytona Condensed" panose="020B0506030503040204" pitchFamily="34" charset="0"/>
              </a:rPr>
              <a:t>Investment Objective                                  Inception 02/01/2022</a:t>
            </a:r>
            <a:br>
              <a:rPr lang="en-US" dirty="0"/>
            </a:br>
            <a:br>
              <a:rPr lang="en-US" sz="1300" dirty="0">
                <a:latin typeface="Daytona Condensed" panose="020B0506030503040204" pitchFamily="34" charset="0"/>
              </a:rPr>
            </a:br>
            <a:r>
              <a:rPr lang="en-US" sz="1300" dirty="0">
                <a:latin typeface="Daytona Condensed" panose="020B0506030503040204" pitchFamily="34" charset="0"/>
              </a:rPr>
              <a:t>Brampton </a:t>
            </a:r>
            <a:r>
              <a:rPr lang="en-US" sz="1300" dirty="0" err="1">
                <a:latin typeface="Daytona Condensed" panose="020B0506030503040204" pitchFamily="34" charset="0"/>
              </a:rPr>
              <a:t>Gillow</a:t>
            </a:r>
            <a:r>
              <a:rPr lang="en-US" sz="1300" dirty="0">
                <a:latin typeface="Daytona Condensed" panose="020B0506030503040204" pitchFamily="34" charset="0"/>
              </a:rPr>
              <a:t> Volatility and VIX product strategies strive to profit from the cost-of-carry function and relative predictability of mean-reversion tendencies inherent in market volatility characteristics. primarily using OTC options on VIX Futures and </a:t>
            </a:r>
            <a:r>
              <a:rPr lang="en-US" sz="1300" dirty="0" err="1">
                <a:latin typeface="Daytona Condensed" panose="020B0506030503040204" pitchFamily="34" charset="0"/>
              </a:rPr>
              <a:t>ETN</a:t>
            </a:r>
            <a:r>
              <a:rPr lang="en-US" sz="1300" dirty="0">
                <a:latin typeface="Daytona Condensed" panose="020B0506030503040204" pitchFamily="34" charset="0"/>
              </a:rPr>
              <a:t> securities.  The strategy is conducted on an individual client basis, allowing us to precisely fit risk parameters to each portfolio.</a:t>
            </a:r>
            <a:endParaRPr lang="en-US" sz="1600" dirty="0">
              <a:latin typeface="Daytona Condensed" panose="020B0506030503040204" pitchFamily="34" charset="0"/>
            </a:endParaRPr>
          </a:p>
        </p:txBody>
      </p:sp>
      <p:sp>
        <p:nvSpPr>
          <p:cNvPr id="6" name="Title 3">
            <a:extLst>
              <a:ext uri="{FF2B5EF4-FFF2-40B4-BE49-F238E27FC236}">
                <a16:creationId xmlns:a16="http://schemas.microsoft.com/office/drawing/2014/main" id="{214DBCDB-2952-838F-7495-A7CAFDFCB28B}"/>
              </a:ext>
            </a:extLst>
          </p:cNvPr>
          <p:cNvSpPr txBox="1">
            <a:spLocks/>
          </p:cNvSpPr>
          <p:nvPr/>
        </p:nvSpPr>
        <p:spPr>
          <a:xfrm>
            <a:off x="514350" y="2471510"/>
            <a:ext cx="3797791" cy="390724"/>
          </a:xfrm>
          <a:prstGeom prst="rect">
            <a:avLst/>
          </a:prstGeom>
          <a:ln>
            <a:solidFill>
              <a:schemeClr val="accent1"/>
            </a:solidFill>
          </a:ln>
        </p:spPr>
        <p:txBody>
          <a:bodyPr vert="horz" lIns="91440" tIns="45720" rIns="91440" bIns="45720" rtlCol="0" anchor="b">
            <a:normAutofit fontScale="97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2000" b="1" dirty="0">
                <a:latin typeface="Daytona Condensed" panose="020B0506030503040204" pitchFamily="34" charset="0"/>
              </a:rPr>
              <a:t>YTD Return </a:t>
            </a:r>
            <a:r>
              <a:rPr lang="en-US" sz="1100" b="1" dirty="0">
                <a:latin typeface="Daytona Condensed" panose="020B0506030503040204" pitchFamily="34" charset="0"/>
              </a:rPr>
              <a:t>(Weekly)    </a:t>
            </a:r>
            <a:r>
              <a:rPr lang="en-US" sz="1600" b="1" dirty="0">
                <a:latin typeface="Daytona Condensed" panose="020B0506030503040204" pitchFamily="34" charset="0"/>
              </a:rPr>
              <a:t>+28.1%</a:t>
            </a:r>
            <a:endParaRPr lang="en-US" sz="1600" dirty="0">
              <a:latin typeface="Daytona Condensed" panose="020B0506030503040204" pitchFamily="34" charset="0"/>
            </a:endParaRPr>
          </a:p>
        </p:txBody>
      </p:sp>
      <p:sp>
        <p:nvSpPr>
          <p:cNvPr id="9" name="Title 3">
            <a:extLst>
              <a:ext uri="{FF2B5EF4-FFF2-40B4-BE49-F238E27FC236}">
                <a16:creationId xmlns:a16="http://schemas.microsoft.com/office/drawing/2014/main" id="{C10D6555-E232-6C80-0C75-9FEE27A8FD6C}"/>
              </a:ext>
            </a:extLst>
          </p:cNvPr>
          <p:cNvSpPr txBox="1">
            <a:spLocks/>
          </p:cNvSpPr>
          <p:nvPr/>
        </p:nvSpPr>
        <p:spPr>
          <a:xfrm>
            <a:off x="4411290" y="2471510"/>
            <a:ext cx="2041309" cy="390724"/>
          </a:xfrm>
          <a:prstGeom prst="rect">
            <a:avLst/>
          </a:prstGeom>
          <a:ln>
            <a:solidFill>
              <a:schemeClr val="accent1"/>
            </a:solidFill>
          </a:ln>
        </p:spPr>
        <p:txBody>
          <a:bodyPr vert="horz" lIns="91440" tIns="45720" rIns="91440" bIns="45720" rtlCol="0" anchor="b">
            <a:normAutofit fontScale="97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dirty="0">
                <a:latin typeface="Daytona Condensed" panose="020B0506030503040204" pitchFamily="34" charset="0"/>
              </a:rPr>
              <a:t>Annual Fee    1.5%</a:t>
            </a:r>
            <a:endParaRPr lang="en-US" sz="1400" dirty="0">
              <a:latin typeface="Daytona Condensed" panose="020B0506030503040204" pitchFamily="34" charset="0"/>
            </a:endParaRPr>
          </a:p>
        </p:txBody>
      </p:sp>
      <p:sp>
        <p:nvSpPr>
          <p:cNvPr id="22" name="Rectangle 21">
            <a:extLst>
              <a:ext uri="{FF2B5EF4-FFF2-40B4-BE49-F238E27FC236}">
                <a16:creationId xmlns:a16="http://schemas.microsoft.com/office/drawing/2014/main" id="{1B153081-2BDD-D77B-C921-98861125E69B}"/>
              </a:ext>
            </a:extLst>
          </p:cNvPr>
          <p:cNvSpPr/>
          <p:nvPr/>
        </p:nvSpPr>
        <p:spPr>
          <a:xfrm>
            <a:off x="509778" y="2932573"/>
            <a:ext cx="3803689" cy="1060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E19A464-A1E6-8058-4B16-5E6878648B89}"/>
              </a:ext>
            </a:extLst>
          </p:cNvPr>
          <p:cNvSpPr/>
          <p:nvPr/>
        </p:nvSpPr>
        <p:spPr>
          <a:xfrm>
            <a:off x="449422" y="1352398"/>
            <a:ext cx="64928" cy="10496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5513D59-5707-3E0E-C9D7-A2FE9029E275}"/>
              </a:ext>
            </a:extLst>
          </p:cNvPr>
          <p:cNvSpPr/>
          <p:nvPr/>
        </p:nvSpPr>
        <p:spPr>
          <a:xfrm>
            <a:off x="6391812" y="1352398"/>
            <a:ext cx="64928" cy="10496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AA5EEA5-C365-F8C0-A748-922477E861EA}"/>
              </a:ext>
            </a:extLst>
          </p:cNvPr>
          <p:cNvSpPr/>
          <p:nvPr/>
        </p:nvSpPr>
        <p:spPr>
          <a:xfrm>
            <a:off x="508453" y="4018646"/>
            <a:ext cx="3803689" cy="1060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507D0299-8961-4265-ADE3-484BBF82D793}"/>
              </a:ext>
              <a:ext uri="{147F2762-F138-4A5C-976F-8EAC2B608ADB}">
                <a16:predDERef xmlns:a16="http://schemas.microsoft.com/office/drawing/2014/main" pred="{07AD261C-D4A8-4081-8815-79828F64AD51}"/>
              </a:ext>
            </a:extLst>
          </p:cNvPr>
          <p:cNvSpPr/>
          <p:nvPr/>
        </p:nvSpPr>
        <p:spPr>
          <a:xfrm>
            <a:off x="1372979" y="745015"/>
            <a:ext cx="3803690" cy="400110"/>
          </a:xfrm>
          <a:prstGeom prst="rect">
            <a:avLst/>
          </a:prstGeom>
          <a:gradFill>
            <a:gsLst>
              <a:gs pos="0">
                <a:schemeClr val="accent5">
                  <a:satMod val="103000"/>
                  <a:lumMod val="102000"/>
                  <a:tint val="94000"/>
                </a:schemeClr>
              </a:gs>
              <a:gs pos="57000">
                <a:schemeClr val="accent5">
                  <a:lumMod val="40000"/>
                  <a:lumOff val="60000"/>
                </a:schemeClr>
              </a:gs>
              <a:gs pos="100000">
                <a:schemeClr val="accent5">
                  <a:lumMod val="99000"/>
                  <a:satMod val="120000"/>
                  <a:shade val="78000"/>
                </a:schemeClr>
              </a:gs>
            </a:gsLst>
          </a:gradFill>
        </p:spPr>
        <p:style>
          <a:lnRef idx="0">
            <a:schemeClr val="accent5"/>
          </a:lnRef>
          <a:fillRef idx="3">
            <a:schemeClr val="accent5"/>
          </a:fillRef>
          <a:effectRef idx="3">
            <a:schemeClr val="accent5"/>
          </a:effectRef>
          <a:fontRef idx="minor">
            <a:schemeClr val="lt1"/>
          </a:fontRef>
        </p:style>
        <p:txBody>
          <a:bodyPr wrap="square" lIns="91440" tIns="45720" rIns="91440" bIns="4572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b="0" cap="none" spc="0">
                <a:ln w="6350">
                  <a:solidFill>
                    <a:schemeClr val="bg2">
                      <a:lumMod val="10000"/>
                    </a:schemeClr>
                  </a:solidFill>
                </a:ln>
                <a:solidFill>
                  <a:schemeClr val="accent3">
                    <a:lumMod val="50000"/>
                  </a:schemeClr>
                </a:solidFill>
                <a:effectLst>
                  <a:outerShdw blurRad="38100" dist="25400" dir="5400000" algn="ctr" rotWithShape="0">
                    <a:srgbClr val="6E747A">
                      <a:alpha val="43000"/>
                    </a:srgbClr>
                  </a:outerShdw>
                </a:effectLst>
                <a:latin typeface="Walbaum Display Light" panose="02070303090703020303" pitchFamily="18" charset="0"/>
              </a:rPr>
              <a:t>VIX Product Strategies</a:t>
            </a:r>
          </a:p>
        </p:txBody>
      </p:sp>
      <p:sp>
        <p:nvSpPr>
          <p:cNvPr id="2" name="Rectangle 1">
            <a:extLst>
              <a:ext uri="{FF2B5EF4-FFF2-40B4-BE49-F238E27FC236}">
                <a16:creationId xmlns:a16="http://schemas.microsoft.com/office/drawing/2014/main" id="{DF2710EA-45BF-7515-3606-546316897D13}"/>
              </a:ext>
            </a:extLst>
          </p:cNvPr>
          <p:cNvSpPr/>
          <p:nvPr/>
        </p:nvSpPr>
        <p:spPr>
          <a:xfrm>
            <a:off x="508452" y="7721921"/>
            <a:ext cx="3803689" cy="6602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0940863-7235-1AE2-2404-6CF2261BD078}"/>
              </a:ext>
            </a:extLst>
          </p:cNvPr>
          <p:cNvSpPr/>
          <p:nvPr/>
        </p:nvSpPr>
        <p:spPr>
          <a:xfrm>
            <a:off x="509777" y="5113589"/>
            <a:ext cx="3803689" cy="2556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3">
            <a:extLst>
              <a:ext uri="{FF2B5EF4-FFF2-40B4-BE49-F238E27FC236}">
                <a16:creationId xmlns:a16="http://schemas.microsoft.com/office/drawing/2014/main" id="{EDC80F73-B81F-6B36-A663-BB4456EAA787}"/>
              </a:ext>
            </a:extLst>
          </p:cNvPr>
          <p:cNvSpPr txBox="1">
            <a:spLocks/>
          </p:cNvSpPr>
          <p:nvPr/>
        </p:nvSpPr>
        <p:spPr>
          <a:xfrm>
            <a:off x="4411290" y="2927161"/>
            <a:ext cx="991984" cy="390724"/>
          </a:xfrm>
          <a:prstGeom prst="rect">
            <a:avLst/>
          </a:prstGeom>
          <a:ln>
            <a:solidFill>
              <a:schemeClr val="accent1"/>
            </a:solidFill>
          </a:ln>
        </p:spPr>
        <p:txBody>
          <a:bodyPr vert="horz" lIns="91440" tIns="45720" rIns="91440" bIns="45720" rtlCol="0" anchor="b">
            <a:normAutofit fontScale="97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dirty="0">
                <a:latin typeface="Daytona Condensed" panose="020B0506030503040204" pitchFamily="34" charset="0"/>
              </a:rPr>
              <a:t>Holdings</a:t>
            </a:r>
            <a:endParaRPr lang="en-US" sz="1400" dirty="0">
              <a:latin typeface="Daytona Condensed" panose="020B0506030503040204" pitchFamily="34" charset="0"/>
            </a:endParaRPr>
          </a:p>
        </p:txBody>
      </p:sp>
      <p:sp>
        <p:nvSpPr>
          <p:cNvPr id="10" name="Title 3">
            <a:extLst>
              <a:ext uri="{FF2B5EF4-FFF2-40B4-BE49-F238E27FC236}">
                <a16:creationId xmlns:a16="http://schemas.microsoft.com/office/drawing/2014/main" id="{15C08F52-DFF1-A85B-491A-DE7268489C8A}"/>
              </a:ext>
            </a:extLst>
          </p:cNvPr>
          <p:cNvSpPr txBox="1">
            <a:spLocks/>
          </p:cNvSpPr>
          <p:nvPr/>
        </p:nvSpPr>
        <p:spPr>
          <a:xfrm>
            <a:off x="5460615" y="2927161"/>
            <a:ext cx="991984" cy="390724"/>
          </a:xfrm>
          <a:prstGeom prst="rect">
            <a:avLst/>
          </a:prstGeom>
          <a:solidFill>
            <a:srgbClr val="63BCDF"/>
          </a:solidFill>
          <a:ln>
            <a:solidFill>
              <a:schemeClr val="accent1"/>
            </a:solidFill>
          </a:ln>
        </p:spPr>
        <p:txBody>
          <a:bodyPr vert="horz" lIns="91440" tIns="45720" rIns="91440" bIns="45720" rtlCol="0" anchor="b">
            <a:normAutofit fontScale="67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dirty="0">
                <a:latin typeface="Daytona Condensed" panose="020B0506030503040204" pitchFamily="34" charset="0"/>
              </a:rPr>
              <a:t>As of 8/31/23</a:t>
            </a:r>
          </a:p>
        </p:txBody>
      </p:sp>
      <p:sp>
        <p:nvSpPr>
          <p:cNvPr id="21" name="TextBox 20">
            <a:extLst>
              <a:ext uri="{FF2B5EF4-FFF2-40B4-BE49-F238E27FC236}">
                <a16:creationId xmlns:a16="http://schemas.microsoft.com/office/drawing/2014/main" id="{6C37975D-4B1B-C96D-2A41-30EE7F670274}"/>
              </a:ext>
            </a:extLst>
          </p:cNvPr>
          <p:cNvSpPr txBox="1"/>
          <p:nvPr/>
        </p:nvSpPr>
        <p:spPr>
          <a:xfrm>
            <a:off x="4417728" y="6837321"/>
            <a:ext cx="2085773" cy="1546577"/>
          </a:xfrm>
          <a:prstGeom prst="rect">
            <a:avLst/>
          </a:prstGeom>
          <a:noFill/>
          <a:ln>
            <a:solidFill>
              <a:schemeClr val="accent1">
                <a:lumMod val="75000"/>
              </a:schemeClr>
            </a:solidFill>
          </a:ln>
        </p:spPr>
        <p:txBody>
          <a:bodyPr wrap="square" rtlCol="0">
            <a:spAutoFit/>
          </a:bodyPr>
          <a:lstStyle/>
          <a:p>
            <a:r>
              <a:rPr lang="en-US" sz="1050" dirty="0">
                <a:latin typeface="Daytona Condensed" panose="020B0506030503040204" pitchFamily="34" charset="0"/>
              </a:rPr>
              <a:t>Holdings Detail: Strategy holds cash and generally purchases options.  Target option equity –to- cash ratio is 20%-70%.  During times of market stress and higher volatility, the ratio of option equity –to- cash may rise.  For more detailed information see website or contact Christopher Bates directly.</a:t>
            </a:r>
          </a:p>
        </p:txBody>
      </p:sp>
      <p:pic>
        <p:nvPicPr>
          <p:cNvPr id="14" name="Picture 13">
            <a:extLst>
              <a:ext uri="{FF2B5EF4-FFF2-40B4-BE49-F238E27FC236}">
                <a16:creationId xmlns:a16="http://schemas.microsoft.com/office/drawing/2014/main" id="{3688247A-DB6D-5A74-3CAE-348C4C516442}"/>
              </a:ext>
            </a:extLst>
          </p:cNvPr>
          <p:cNvPicPr>
            <a:picLocks noChangeAspect="1"/>
          </p:cNvPicPr>
          <p:nvPr/>
        </p:nvPicPr>
        <p:blipFill>
          <a:blip r:embed="rId6"/>
          <a:stretch>
            <a:fillRect/>
          </a:stretch>
        </p:blipFill>
        <p:spPr>
          <a:xfrm>
            <a:off x="532718" y="2952031"/>
            <a:ext cx="3715192" cy="2063707"/>
          </a:xfrm>
          <a:prstGeom prst="rect">
            <a:avLst/>
          </a:prstGeom>
        </p:spPr>
      </p:pic>
      <p:pic>
        <p:nvPicPr>
          <p:cNvPr id="20" name="Picture 19">
            <a:extLst>
              <a:ext uri="{FF2B5EF4-FFF2-40B4-BE49-F238E27FC236}">
                <a16:creationId xmlns:a16="http://schemas.microsoft.com/office/drawing/2014/main" id="{68107C22-E39C-31B5-D1C5-61815432A153}"/>
              </a:ext>
            </a:extLst>
          </p:cNvPr>
          <p:cNvPicPr>
            <a:picLocks noChangeAspect="1"/>
          </p:cNvPicPr>
          <p:nvPr/>
        </p:nvPicPr>
        <p:blipFill>
          <a:blip r:embed="rId7"/>
          <a:stretch>
            <a:fillRect/>
          </a:stretch>
        </p:blipFill>
        <p:spPr>
          <a:xfrm>
            <a:off x="584521" y="5149472"/>
            <a:ext cx="3692323" cy="2472255"/>
          </a:xfrm>
          <a:prstGeom prst="rect">
            <a:avLst/>
          </a:prstGeom>
        </p:spPr>
      </p:pic>
      <p:pic>
        <p:nvPicPr>
          <p:cNvPr id="24" name="Picture 23">
            <a:extLst>
              <a:ext uri="{FF2B5EF4-FFF2-40B4-BE49-F238E27FC236}">
                <a16:creationId xmlns:a16="http://schemas.microsoft.com/office/drawing/2014/main" id="{4FBC3872-F2DC-CB08-BF12-CBC7A921865D}"/>
              </a:ext>
            </a:extLst>
          </p:cNvPr>
          <p:cNvPicPr>
            <a:picLocks noChangeAspect="1"/>
          </p:cNvPicPr>
          <p:nvPr/>
        </p:nvPicPr>
        <p:blipFill>
          <a:blip r:embed="rId8"/>
          <a:stretch>
            <a:fillRect/>
          </a:stretch>
        </p:blipFill>
        <p:spPr>
          <a:xfrm>
            <a:off x="4417727" y="3381947"/>
            <a:ext cx="2041309" cy="1462705"/>
          </a:xfrm>
          <a:prstGeom prst="rect">
            <a:avLst/>
          </a:prstGeom>
        </p:spPr>
      </p:pic>
      <p:pic>
        <p:nvPicPr>
          <p:cNvPr id="25" name="Picture 24">
            <a:extLst>
              <a:ext uri="{FF2B5EF4-FFF2-40B4-BE49-F238E27FC236}">
                <a16:creationId xmlns:a16="http://schemas.microsoft.com/office/drawing/2014/main" id="{60C4F593-2E44-F043-A2CB-511947DAAD7F}"/>
              </a:ext>
            </a:extLst>
          </p:cNvPr>
          <p:cNvPicPr>
            <a:picLocks noChangeAspect="1"/>
          </p:cNvPicPr>
          <p:nvPr/>
        </p:nvPicPr>
        <p:blipFill>
          <a:blip r:embed="rId9"/>
          <a:stretch>
            <a:fillRect/>
          </a:stretch>
        </p:blipFill>
        <p:spPr>
          <a:xfrm>
            <a:off x="4417728" y="4879108"/>
            <a:ext cx="2082824" cy="1904424"/>
          </a:xfrm>
          <a:prstGeom prst="rect">
            <a:avLst/>
          </a:prstGeom>
        </p:spPr>
      </p:pic>
    </p:spTree>
    <p:extLst>
      <p:ext uri="{BB962C8B-B14F-4D97-AF65-F5344CB8AC3E}">
        <p14:creationId xmlns:p14="http://schemas.microsoft.com/office/powerpoint/2010/main" val="37411249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907</TotalTime>
  <Words>158</Words>
  <Application>Microsoft Office PowerPoint</Application>
  <PresentationFormat>Letter Paper (8.5x11 in)</PresentationFormat>
  <Paragraphs>10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Daytona Condensed</vt:lpstr>
      <vt:lpstr>Euphemia</vt:lpstr>
      <vt:lpstr>Walbaum Display Light</vt:lpstr>
      <vt:lpstr>Office Theme</vt:lpstr>
      <vt:lpstr>Investment Objective                                  Inception 02/01/2022  Brampton Gillow Volatility and VIX product strategies strive to profit from the cost-of-carry function and relative predictability of mean-reversion tendencies inherent in market volatility characteristics. primarily using OTC options on VIX Futures and ETN securities.  The strategy is conducted on an individual client basis, allowing us to precisely fit risk parameters to each portfolio.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Bates</dc:creator>
  <cp:lastModifiedBy>Christopher Bates</cp:lastModifiedBy>
  <cp:revision>2</cp:revision>
  <dcterms:created xsi:type="dcterms:W3CDTF">2021-03-02T23:01:03Z</dcterms:created>
  <dcterms:modified xsi:type="dcterms:W3CDTF">2023-09-07T17:03:18Z</dcterms:modified>
</cp:coreProperties>
</file>